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6"/>
  </p:notesMasterIdLst>
  <p:handoutMasterIdLst>
    <p:handoutMasterId r:id="rId7"/>
  </p:handoutMasterIdLst>
  <p:sldIdLst>
    <p:sldId id="283" r:id="rId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975" autoAdjust="0"/>
    <p:restoredTop sz="92807" autoAdjust="0"/>
  </p:normalViewPr>
  <p:slideViewPr>
    <p:cSldViewPr snapToGrid="0">
      <p:cViewPr varScale="1">
        <p:scale>
          <a:sx n="102" d="100"/>
          <a:sy n="102" d="100"/>
        </p:scale>
        <p:origin x="840" y="11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1" d="100"/>
          <a:sy n="61" d="100"/>
        </p:scale>
        <p:origin x="3168" y="3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customXml" Target="../customXml/item3.xml"/><Relationship Id="rId7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notesMaster" Target="notesMasters/notesMaster1.xml"/><Relationship Id="rId11" Type="http://schemas.openxmlformats.org/officeDocument/2006/relationships/tableStyles" Target="tableStyles.xml"/><Relationship Id="rId5" Type="http://schemas.openxmlformats.org/officeDocument/2006/relationships/slide" Target="slides/slide1.xml"/><Relationship Id="rId10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ZA" smtClean="0"/>
              <a:t>2019/03/28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ZA" smtClean="0"/>
              <a:t>2019/03/28</a:t>
            </a:fld>
            <a:endParaRPr lang="en-ZA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ZA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30193B-564F-4854-8A52-728F3FB19C85}" type="slidenum">
              <a:rPr lang="en-ZA" smtClean="0"/>
              <a:t>1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1819161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ZA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dirty="0"/>
              <a:t>Insert or Drag &amp; Drop your Photo</a:t>
            </a:r>
            <a:endParaRPr lang="en-ZA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ZA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dirty="0"/>
              <a:t>Thank You</a:t>
            </a:r>
            <a:endParaRPr lang="en-ZA" dirty="0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Full Name</a:t>
            </a:r>
            <a:endParaRPr lang="en-ZA" dirty="0"/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Phone Number</a:t>
            </a:r>
            <a:endParaRPr lang="en-ZA" dirty="0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Email or Social Media Handle</a:t>
            </a:r>
            <a:endParaRPr lang="en-ZA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Company Website</a:t>
            </a:r>
            <a:endParaRPr lang="en-ZA" dirty="0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dirty="0"/>
              <a:t>Click to edit page title</a:t>
            </a:r>
            <a:endParaRPr lang="en-ZA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ZA" sz="1800" b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ZA" sz="7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ZA" sz="18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ZA" dirty="0"/>
              <a:t>Mayflower Wind Energy, LLC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431800" y="1319960"/>
            <a:ext cx="5472001" cy="252000"/>
          </a:xfrm>
        </p:spPr>
        <p:txBody>
          <a:bodyPr/>
          <a:lstStyle/>
          <a:p>
            <a:r>
              <a:rPr lang="en-ZA" sz="2200" dirty="0"/>
              <a:t>Joint venture between EDP Offshore </a:t>
            </a:r>
            <a:r>
              <a:rPr lang="en-ZA" sz="2200"/>
              <a:t>North America, LLC </a:t>
            </a:r>
            <a:r>
              <a:rPr lang="en-ZA" sz="2200" dirty="0"/>
              <a:t>&amp; Shell New Energies, LLC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1801" y="3743789"/>
            <a:ext cx="5472000" cy="2417765"/>
          </a:xfrm>
        </p:spPr>
        <p:txBody>
          <a:bodyPr/>
          <a:lstStyle/>
          <a:p>
            <a:pPr marL="0" indent="0">
              <a:buNone/>
            </a:pPr>
            <a:endParaRPr lang="en-ZA" sz="2800" dirty="0"/>
          </a:p>
          <a:p>
            <a:pPr>
              <a:buClr>
                <a:srgbClr val="C00000"/>
              </a:buClr>
            </a:pPr>
            <a:r>
              <a:rPr lang="en-ZA" dirty="0"/>
              <a:t>Recently acquired BOEM OCS-0521 (~127,000 acres)</a:t>
            </a:r>
          </a:p>
          <a:p>
            <a:pPr>
              <a:buClr>
                <a:srgbClr val="C00000"/>
              </a:buClr>
            </a:pPr>
            <a:r>
              <a:rPr lang="en-ZA" dirty="0"/>
              <a:t>Lease can </a:t>
            </a:r>
            <a:r>
              <a:rPr lang="en-US" dirty="0"/>
              <a:t>accommodate a project of around 1.6 GW</a:t>
            </a:r>
          </a:p>
          <a:p>
            <a:pPr>
              <a:buClr>
                <a:srgbClr val="C00000"/>
              </a:buClr>
            </a:pPr>
            <a:r>
              <a:rPr lang="en-US" dirty="0"/>
              <a:t>Venture is currently initiating formal development efforts to bring the wind farm into operation by mid-2020</a:t>
            </a:r>
            <a:r>
              <a:rPr lang="en-US" sz="1200" dirty="0"/>
              <a:t>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889CF01-D2A2-412F-8624-664D5B4D79BC}"/>
              </a:ext>
            </a:extLst>
          </p:cNvPr>
          <p:cNvSpPr/>
          <p:nvPr/>
        </p:nvSpPr>
        <p:spPr>
          <a:xfrm>
            <a:off x="431800" y="432000"/>
            <a:ext cx="85035" cy="695740"/>
          </a:xfrm>
          <a:prstGeom prst="rect">
            <a:avLst/>
          </a:prstGeom>
          <a:solidFill>
            <a:srgbClr val="C00000"/>
          </a:solidFill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00000"/>
              </a:solidFill>
            </a:endParaRPr>
          </a:p>
        </p:txBody>
      </p:sp>
      <p:pic>
        <p:nvPicPr>
          <p:cNvPr id="2052" name="Picture 4" descr="https://www.boem.gov/uploadedImages/BOEM/Renewable_Energy_Program/State_Activities/MA/RI_MA_Lease_Areas_FSN_Color_9_4_2018.jpg">
            <a:extLst>
              <a:ext uri="{FF2B5EF4-FFF2-40B4-BE49-F238E27FC236}">
                <a16:creationId xmlns:a16="http://schemas.microsoft.com/office/drawing/2014/main" id="{B4E6161A-A92C-48FF-AE3D-619B067D61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1" y="567023"/>
            <a:ext cx="5664002" cy="5664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5430700-A5EE-4E3D-9664-010D6F79D2D7}"/>
              </a:ext>
            </a:extLst>
          </p:cNvPr>
          <p:cNvSpPr/>
          <p:nvPr/>
        </p:nvSpPr>
        <p:spPr>
          <a:xfrm>
            <a:off x="5148470" y="6231025"/>
            <a:ext cx="2057400" cy="490449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4" name="Picture 6" descr="Image result for edpr north america">
            <a:extLst>
              <a:ext uri="{FF2B5EF4-FFF2-40B4-BE49-F238E27FC236}">
                <a16:creationId xmlns:a16="http://schemas.microsoft.com/office/drawing/2014/main" id="{7BF0D3EA-C729-4F63-A051-2A421CB064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262" y="2086754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Image result for shell pecten">
            <a:extLst>
              <a:ext uri="{FF2B5EF4-FFF2-40B4-BE49-F238E27FC236}">
                <a16:creationId xmlns:a16="http://schemas.microsoft.com/office/drawing/2014/main" id="{C592C6C9-D722-4C89-BFC2-55C4E5D0C3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262" y="1664530"/>
            <a:ext cx="2417766" cy="24177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7D0704CB-2763-44A5-8DE8-BFC983CB3D7D}"/>
              </a:ext>
            </a:extLst>
          </p:cNvPr>
          <p:cNvSpPr/>
          <p:nvPr/>
        </p:nvSpPr>
        <p:spPr>
          <a:xfrm>
            <a:off x="11872210" y="6161554"/>
            <a:ext cx="319790" cy="69644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72F371A-ECA1-4994-BF21-32EF7930CFAF}"/>
              </a:ext>
            </a:extLst>
          </p:cNvPr>
          <p:cNvSpPr/>
          <p:nvPr/>
        </p:nvSpPr>
        <p:spPr>
          <a:xfrm>
            <a:off x="6379029" y="6161554"/>
            <a:ext cx="5181600" cy="2936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00" dirty="0">
              <a:ln>
                <a:solidFill>
                  <a:schemeClr val="bg2">
                    <a:lumMod val="25000"/>
                  </a:schemeClr>
                </a:solidFill>
              </a:ln>
              <a:noFill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32AA5A5-75AE-4093-A939-7280BB86AB66}"/>
              </a:ext>
            </a:extLst>
          </p:cNvPr>
          <p:cNvSpPr txBox="1"/>
          <p:nvPr/>
        </p:nvSpPr>
        <p:spPr>
          <a:xfrm>
            <a:off x="6177170" y="6161554"/>
            <a:ext cx="54705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ZA" sz="1000" dirty="0"/>
              <a:t>https://www.boem.gov/Massachusetts-Proposed-Commercial-Wind-Leases/</a:t>
            </a:r>
          </a:p>
          <a:p>
            <a:pPr algn="r"/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rganic Presentation Layout_SB - v7" id="{029DCB9A-2C31-4DA7-9F9E-927975B08C6A}" vid="{D47DE383-E6D7-4CBF-845E-E9F933A06549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258AE14-BE87-4F2F-9922-71301CC22076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</ds:schemaRefs>
</ds:datastoreItem>
</file>

<file path=customXml/itemProps3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64</Words>
  <Application>Microsoft Office PowerPoint</Application>
  <PresentationFormat>Widescreen</PresentationFormat>
  <Paragraphs>8</Paragraphs>
  <Slides>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7" baseType="lpstr">
      <vt:lpstr>Arial</vt:lpstr>
      <vt:lpstr>Calibri</vt:lpstr>
      <vt:lpstr>Corbel</vt:lpstr>
      <vt:lpstr>Garamond</vt:lpstr>
      <vt:lpstr>Times New Roman</vt:lpstr>
      <vt:lpstr>Office Theme</vt:lpstr>
      <vt:lpstr>Mayflower Wind Energy, LLC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2019-01-22T15:58:24Z</dcterms:created>
  <dcterms:modified xsi:type="dcterms:W3CDTF">2019-03-28T20:58:40Z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